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DD37-A65A-4643-B67F-AA2C41076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A2675-310A-EB4A-8959-B600A281E3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BBDF3-3319-404B-AC32-FCD9B478C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EFAA3-ACBD-1B4D-909F-497BF8C84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25B73-BF32-9148-9965-87491A34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3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B304D-FD81-D741-A7B5-830F4B0E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ED3060-5360-F04C-95FF-9B4E57EBF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595ED-ADC3-3D48-BDCC-9A29BA4B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E0FD8-2A72-2642-8F8E-0158A130B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89D1A-C157-4E41-8C6E-DDC1B29E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6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2078A-9F79-EA42-B045-5C658DDDA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B0644-AC69-6E42-BD17-37AF59C77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9A3BF-19AA-E247-8D5F-B0B17A8F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70FCC-1BC9-284B-99B7-B97499CF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889F5-D631-7B46-A5B1-E73E98B7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11365-265C-0548-BEF1-2B1C223B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71B2A-4940-494D-85D4-3DCCCA7BC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4E8F5-0EC8-4B46-8505-D2927553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4937A-AE3D-314A-95DD-E685546F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420D4-36B2-024D-8A7C-17151FBB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0533-37D8-5B41-BA58-5362D352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F4977-D885-2349-8C00-368EEC47C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245DC-521B-034A-B76C-BB767344D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4EF7F-9575-D24A-97D1-00059235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B99AB-7423-724B-AC39-FB0994D3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7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808F3-6EF3-804C-9F7C-83366CE01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45E20-FF05-BC49-9394-7D33D039E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ACC27-FAAB-F44E-8126-1F8044C55E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FE515-8FE6-3542-BA50-1ED3C52F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94D33-CF2E-E14D-BD3D-C36ECFEBD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0C662-9017-6141-8A1A-1DD00C241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6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9A0D0-9FFD-A74D-8DA2-3417E02D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1B7ED-2944-B84E-8AAD-BA1F6BA29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F2524-56A1-9C40-8DB8-1AA1CABB9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21E0C-5F2F-9F4C-BA51-4241AC505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77455B-177F-0B49-AF75-8FD4C3B4D3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40CFB-6C80-A945-ADF6-CBEDA2C2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CC6651-1DD1-8640-A551-7662753F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EE121F-8D82-5140-9FF4-C1A761FD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6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1BA9F-8BF0-5F48-96C9-DA53C3EAD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D4274-2CF7-1E46-844F-AB1C3DE0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8D3AD-CD98-CF41-9D2A-1970B383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04ED7-58EA-1949-B463-4E09D1BD4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CB3DD-6898-9844-A140-74797B2D1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00B3A4-D2E2-9743-9273-7ABA2A464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28D91-4BE8-144B-98FA-D1465BB1C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2FC-1A3A-284B-BE0C-39C58AC6A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05B7E-DE92-6F43-AF63-93290872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95D8B-69BD-0E41-AEB2-0A45DAE53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411B5-E3C7-4B46-BFB1-8516C5190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C85C-B969-F347-9FEC-A277B87BC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6DB97-DFA0-FB4A-966F-B0706F45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0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5705-25A5-0E4E-90E2-7E7251BFB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5EA75D-9AE5-FA42-9214-8671B8C2D5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B3F82-50C4-5949-A2A2-3F679B2DD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0053E-BD2F-954F-B196-10FEF0970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859F6-76CA-104C-83C9-676A57FDA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3990E-4B79-A74B-9609-6D3F7633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0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95904B-2611-024E-961B-54DD40B67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52DC3-1AED-8D4F-92A0-5379ABFA8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3560B-C12A-2141-B7F6-EEC584C8F2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C3923-7854-C84B-BF14-75BDE2DC3736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30994-56BE-AF4C-A5BD-E7FEA2017F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3265A-8D2F-4E42-A80F-07B10841FE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EE54C-1E5B-1A4D-BBD5-1F4155DB6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4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7063B-95F8-2A4E-9191-D9F366653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991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2020 Summit</a:t>
            </a:r>
            <a:br>
              <a:rPr lang="en-US" dirty="0"/>
            </a:br>
            <a:r>
              <a:rPr lang="en-US" dirty="0"/>
              <a:t>Early Cerebral palsy diagnosis</a:t>
            </a:r>
            <a:br>
              <a:rPr lang="en-US" dirty="0"/>
            </a:br>
            <a:r>
              <a:rPr lang="en-US" dirty="0"/>
              <a:t>Reports by centers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ADF272-A10D-E74C-A047-A409CE6BB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936" y="366176"/>
            <a:ext cx="9538128" cy="179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278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DA9FB-31DE-354F-96A8-C0DE16076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would it take to share de-identified data from </a:t>
            </a:r>
            <a:r>
              <a:rPr lang="en-US"/>
              <a:t>your group?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66313-4F88-C84E-B965-67DA0E1B8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principle, yes</a:t>
            </a:r>
          </a:p>
          <a:p>
            <a:r>
              <a:rPr lang="en-US" dirty="0"/>
              <a:t>Will depend on specific </a:t>
            </a:r>
            <a:r>
              <a:rPr lang="en-US"/>
              <a:t>data requested. </a:t>
            </a:r>
          </a:p>
        </p:txBody>
      </p:sp>
    </p:spTree>
    <p:extLst>
      <p:ext uri="{BB962C8B-B14F-4D97-AF65-F5344CB8AC3E}">
        <p14:creationId xmlns:p14="http://schemas.microsoft.com/office/powerpoint/2010/main" val="348913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067DA-C52A-D847-923D-1E139D548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your site and population 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63F5A-59CA-7D4E-9FDD-AE0B61FE1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THRIVE Program: Children’s Health, Children’s Medical Center Dallas</a:t>
            </a:r>
          </a:p>
          <a:p>
            <a:r>
              <a:rPr lang="en-US" dirty="0"/>
              <a:t>University of Texas Southwestern Medical Center</a:t>
            </a:r>
          </a:p>
        </p:txBody>
      </p:sp>
    </p:spTree>
    <p:extLst>
      <p:ext uri="{BB962C8B-B14F-4D97-AF65-F5344CB8AC3E}">
        <p14:creationId xmlns:p14="http://schemas.microsoft.com/office/powerpoint/2010/main" val="1553357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182A-49CD-EE4E-B87D-8805B772D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Follow-up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DC7D-EC07-3D4F-AC08-F63D87826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Comprehensive primary care for most: </a:t>
            </a:r>
          </a:p>
          <a:p>
            <a:pPr lvl="1"/>
            <a:r>
              <a:rPr lang="en-US" dirty="0"/>
              <a:t>Including routine health maintenance per </a:t>
            </a:r>
            <a:r>
              <a:rPr lang="en-US" dirty="0" err="1"/>
              <a:t>THSteps</a:t>
            </a:r>
            <a:r>
              <a:rPr lang="en-US" dirty="0"/>
              <a:t> and AAP guidelines</a:t>
            </a:r>
          </a:p>
          <a:p>
            <a:pPr lvl="1"/>
            <a:r>
              <a:rPr lang="en-US" dirty="0"/>
              <a:t>Ongoing care for acute and chronic medical problems from NICU d/c to age 5 years</a:t>
            </a:r>
          </a:p>
          <a:p>
            <a:pPr lvl="1"/>
            <a:r>
              <a:rPr lang="en-US" dirty="0"/>
              <a:t>Periodic neurodevelopmental evaluation</a:t>
            </a:r>
          </a:p>
          <a:p>
            <a:pPr lvl="2"/>
            <a:r>
              <a:rPr lang="en-US" dirty="0"/>
              <a:t>Including neuro exams at WCC visits along with developmental screening</a:t>
            </a:r>
          </a:p>
          <a:p>
            <a:pPr lvl="2"/>
            <a:r>
              <a:rPr lang="en-US" dirty="0"/>
              <a:t>Formal Bayley assessment at 1,2,3 years of age</a:t>
            </a:r>
          </a:p>
          <a:p>
            <a:pPr lvl="2"/>
            <a:r>
              <a:rPr lang="en-US" dirty="0"/>
              <a:t>School readiness assessment 4-5 years of age</a:t>
            </a:r>
          </a:p>
          <a:p>
            <a:pPr lvl="1"/>
            <a:endParaRPr lang="en-US" dirty="0"/>
          </a:p>
          <a:p>
            <a:r>
              <a:rPr lang="en-US" dirty="0"/>
              <a:t>Neurodevelopmental assessment only for those with other PCPs</a:t>
            </a:r>
          </a:p>
          <a:p>
            <a:pPr lvl="1"/>
            <a:r>
              <a:rPr lang="en-US" dirty="0"/>
              <a:t>Two sites: CMC THRIVE and THD THRIVE</a:t>
            </a:r>
          </a:p>
          <a:p>
            <a:pPr lvl="1"/>
            <a:r>
              <a:rPr lang="en-US" dirty="0"/>
              <a:t>HINE at 6, 12 months</a:t>
            </a:r>
          </a:p>
          <a:p>
            <a:pPr lvl="1"/>
            <a:r>
              <a:rPr lang="en-US" dirty="0"/>
              <a:t>NRN protocol neuro at 2, 3 years</a:t>
            </a:r>
          </a:p>
          <a:p>
            <a:pPr lvl="1"/>
            <a:r>
              <a:rPr lang="en-US" dirty="0"/>
              <a:t>Bayley at 1, 2, 3 years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1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F84D-9FA8-C045-9A02-B5189AD8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assessments and when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8064A-78B8-CB45-B740-F07BC9E34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Comprehensive primary care for most: </a:t>
            </a:r>
          </a:p>
          <a:p>
            <a:pPr lvl="1"/>
            <a:r>
              <a:rPr lang="en-US" dirty="0"/>
              <a:t>Periodic neurodevelopmental evaluation</a:t>
            </a:r>
          </a:p>
          <a:p>
            <a:pPr lvl="2"/>
            <a:r>
              <a:rPr lang="en-US" dirty="0"/>
              <a:t>Including neuro exams at WCC visits along with developmental screening</a:t>
            </a:r>
          </a:p>
          <a:p>
            <a:pPr lvl="2"/>
            <a:r>
              <a:rPr lang="en-US" dirty="0"/>
              <a:t>Formal Bayley assessment at 1,2,3 years of age</a:t>
            </a:r>
          </a:p>
          <a:p>
            <a:pPr lvl="2"/>
            <a:r>
              <a:rPr lang="en-US" dirty="0"/>
              <a:t>School readiness assessment 4-5 years of age</a:t>
            </a:r>
          </a:p>
          <a:p>
            <a:pPr lvl="1"/>
            <a:endParaRPr lang="en-US" dirty="0"/>
          </a:p>
          <a:p>
            <a:r>
              <a:rPr lang="en-US" dirty="0"/>
              <a:t>Neurodevelopmental assessment only for those with other PCPs</a:t>
            </a:r>
          </a:p>
          <a:p>
            <a:pPr lvl="1"/>
            <a:r>
              <a:rPr lang="en-US" dirty="0"/>
              <a:t>HINE at 6, 12 months</a:t>
            </a:r>
          </a:p>
          <a:p>
            <a:pPr lvl="1"/>
            <a:r>
              <a:rPr lang="en-US" dirty="0"/>
              <a:t>NRN protocol neuro at 2, 3 years</a:t>
            </a:r>
          </a:p>
          <a:p>
            <a:pPr lvl="1"/>
            <a:r>
              <a:rPr lang="en-US" dirty="0"/>
              <a:t>Bayley at 1, 2, 3 years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0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1C626-ECC4-7C44-B8ED-AE64AFA7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site’s path or protocol to early CP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A8FC3-C27B-2E4F-A093-FC0D8703F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Comprehensive Care:</a:t>
            </a:r>
          </a:p>
          <a:p>
            <a:pPr lvl="1"/>
            <a:r>
              <a:rPr lang="en-US" dirty="0"/>
              <a:t>Neuro exams at WCCs during first two years</a:t>
            </a:r>
          </a:p>
          <a:p>
            <a:pPr lvl="1"/>
            <a:r>
              <a:rPr lang="en-US" dirty="0"/>
              <a:t>Dev Screening at WCCs</a:t>
            </a:r>
          </a:p>
          <a:p>
            <a:pPr lvl="1"/>
            <a:r>
              <a:rPr lang="en-US" dirty="0"/>
              <a:t>Bayley at 1 year</a:t>
            </a:r>
          </a:p>
          <a:p>
            <a:r>
              <a:rPr lang="en-US" dirty="0"/>
              <a:t>Neurodevelopmental assessment only for those with other PCPs</a:t>
            </a:r>
          </a:p>
          <a:p>
            <a:pPr lvl="1"/>
            <a:r>
              <a:rPr lang="en-US" dirty="0"/>
              <a:t>HINE at 6, 12 months</a:t>
            </a:r>
          </a:p>
          <a:p>
            <a:pPr lvl="1"/>
            <a:r>
              <a:rPr lang="en-US" dirty="0"/>
              <a:t>Bayley at 1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25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1F637-0247-0A46-A13E-5C0B6F06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 your site have identified or barriers to early 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290E7-ACA3-3F47-A290-1A6E629CD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Debatable need to use the formal dx of CP prior to 1 </a:t>
            </a:r>
            <a:r>
              <a:rPr lang="en-US" dirty="0" err="1"/>
              <a:t>yo</a:t>
            </a:r>
            <a:r>
              <a:rPr lang="en-US" dirty="0"/>
              <a:t> based on at risk findings</a:t>
            </a:r>
          </a:p>
          <a:p>
            <a:r>
              <a:rPr lang="en-US" dirty="0"/>
              <a:t>We do not hesitate to discuss findings of concern with families or to make referrals based on concerning findings (e.g. hypertonicity, hyperreflexia, motor impairments)</a:t>
            </a:r>
          </a:p>
          <a:p>
            <a:r>
              <a:rPr lang="en-US" dirty="0"/>
              <a:t>At this point we do not have someone who can record or interpret GMA in NICU; and our outpatient GMA-certified examiner does not have inpatient privileges, so we would need to figure out a way to store and get video to her for interpret.  </a:t>
            </a:r>
          </a:p>
        </p:txBody>
      </p:sp>
    </p:spTree>
    <p:extLst>
      <p:ext uri="{BB962C8B-B14F-4D97-AF65-F5344CB8AC3E}">
        <p14:creationId xmlns:p14="http://schemas.microsoft.com/office/powerpoint/2010/main" val="424121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2AC2B-A135-9846-91A1-07E5A2835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your site has regarding GMA and HINE</a:t>
            </a:r>
            <a:r>
              <a:rPr lang="en-US"/>
              <a:t>, any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C3A1A-4FB4-1A4B-93D5-650B595EF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MD and Developmental Specialist certified on HINE</a:t>
            </a:r>
          </a:p>
          <a:p>
            <a:r>
              <a:rPr lang="en-US" dirty="0"/>
              <a:t>Have educated APPs on HINE, but they are not yet routinely using as such</a:t>
            </a:r>
          </a:p>
          <a:p>
            <a:r>
              <a:rPr lang="en-US" dirty="0"/>
              <a:t>Dev Specialist certified on GMA</a:t>
            </a:r>
          </a:p>
          <a:p>
            <a:r>
              <a:rPr lang="en-US" dirty="0"/>
              <a:t>Plan to get a Neonatologist certified in the future</a:t>
            </a:r>
          </a:p>
        </p:txBody>
      </p:sp>
    </p:spTree>
    <p:extLst>
      <p:ext uri="{BB962C8B-B14F-4D97-AF65-F5344CB8AC3E}">
        <p14:creationId xmlns:p14="http://schemas.microsoft.com/office/powerpoint/2010/main" val="3758933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1FAD-92CE-4340-9727-A504F0278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from your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D0470-74A6-AE45-A500-C5966F4FE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 plans for collaborative</a:t>
            </a:r>
          </a:p>
        </p:txBody>
      </p:sp>
    </p:spTree>
    <p:extLst>
      <p:ext uri="{BB962C8B-B14F-4D97-AF65-F5344CB8AC3E}">
        <p14:creationId xmlns:p14="http://schemas.microsoft.com/office/powerpoint/2010/main" val="3663814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30A4-D6B0-6944-86A3-9F2CFF33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 amenable to a collaborative approach?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CAC65-7E7D-884C-BC68-3B5723D0E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Yes, depending of course on specifics</a:t>
            </a:r>
          </a:p>
        </p:txBody>
      </p:sp>
    </p:spTree>
    <p:extLst>
      <p:ext uri="{BB962C8B-B14F-4D97-AF65-F5344CB8AC3E}">
        <p14:creationId xmlns:p14="http://schemas.microsoft.com/office/powerpoint/2010/main" val="2472939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447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2020 Summit Early Cerebral palsy diagnosis Reports by centers</vt:lpstr>
      <vt:lpstr>Name of your site and population served</vt:lpstr>
      <vt:lpstr>Follow-up practices</vt:lpstr>
      <vt:lpstr>Developmental assessments and when</vt:lpstr>
      <vt:lpstr>Your site’s path or protocol to early CP diagnosis</vt:lpstr>
      <vt:lpstr>Needs your site have identified or barriers to early CP</vt:lpstr>
      <vt:lpstr>Training your site has regarding GMA and HINE, any needs</vt:lpstr>
      <vt:lpstr>Questions from your site</vt:lpstr>
      <vt:lpstr>Are you amenable to a collaborative approach?</vt:lpstr>
      <vt:lpstr>What would it take to share de-identified data from your group?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Summit Early Cerebral palsy diagnosis Reports by centers</dc:title>
  <dc:creator>Gong, Alice K</dc:creator>
  <cp:lastModifiedBy>Judith Livingston</cp:lastModifiedBy>
  <cp:revision>7</cp:revision>
  <dcterms:created xsi:type="dcterms:W3CDTF">2020-01-16T15:51:38Z</dcterms:created>
  <dcterms:modified xsi:type="dcterms:W3CDTF">2020-02-24T15:28:00Z</dcterms:modified>
</cp:coreProperties>
</file>